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58" r:id="rId1"/>
  </p:sldMasterIdLst>
  <p:handoutMasterIdLst>
    <p:handoutMasterId r:id="rId20"/>
  </p:handoutMasterIdLst>
  <p:sldIdLst>
    <p:sldId id="256" r:id="rId2"/>
    <p:sldId id="257" r:id="rId3"/>
    <p:sldId id="269" r:id="rId4"/>
    <p:sldId id="262" r:id="rId5"/>
    <p:sldId id="270" r:id="rId6"/>
    <p:sldId id="258" r:id="rId7"/>
    <p:sldId id="259" r:id="rId8"/>
    <p:sldId id="260" r:id="rId9"/>
    <p:sldId id="261" r:id="rId10"/>
    <p:sldId id="263" r:id="rId11"/>
    <p:sldId id="271" r:id="rId12"/>
    <p:sldId id="264" r:id="rId13"/>
    <p:sldId id="272" r:id="rId14"/>
    <p:sldId id="273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67" autoAdjust="0"/>
  </p:normalViewPr>
  <p:slideViewPr>
    <p:cSldViewPr>
      <p:cViewPr>
        <p:scale>
          <a:sx n="100" d="100"/>
          <a:sy n="100" d="100"/>
        </p:scale>
        <p:origin x="-1792" y="-7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AA022-88F7-3D48-BB81-8D4179B72E84}" type="datetimeFigureOut">
              <a:rPr lang="en-US" smtClean="0"/>
              <a:t>9/3/15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98D8A-0A91-A143-9863-EE7ADC3E3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29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p-11-2964-19.jpg"/>
          <p:cNvPicPr>
            <a:picLocks noChangeAspect="1"/>
          </p:cNvPicPr>
          <p:nvPr userDrawn="1"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2667001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9/3/15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</a:t>
            </a:r>
            <a:r>
              <a:rPr lang="en-US" dirty="0" smtClean="0"/>
              <a:t>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492875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BFECD78-3C8E-49F2-8FAB-59489D168ABB}" type="datetimeFigureOut">
              <a:rPr lang="en-US" smtClean="0"/>
              <a:t>9/3/15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492875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2025" y="6492875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8" descr="UAFLogo_A_black.eps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463" y="6172200"/>
            <a:ext cx="509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20"/>
          <p:cNvSpPr>
            <a:spLocks noChangeShapeType="1"/>
          </p:cNvSpPr>
          <p:nvPr/>
        </p:nvSpPr>
        <p:spPr bwMode="auto">
          <a:xfrm flipV="1">
            <a:off x="457200" y="6705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n>
                <a:solidFill>
                  <a:schemeClr val="accent4"/>
                </a:solidFill>
              </a:ln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Introduction </a:t>
            </a:r>
            <a:r>
              <a:rPr lang="en-US" sz="5400" dirty="0" smtClean="0"/>
              <a:t>to the Linux Command Line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6294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Presented by Oralee </a:t>
            </a:r>
            <a:r>
              <a:rPr lang="en-US" dirty="0" err="1" smtClean="0"/>
              <a:t>Nudson</a:t>
            </a:r>
            <a:endParaRPr lang="en-US" dirty="0" smtClean="0"/>
          </a:p>
          <a:p>
            <a:r>
              <a:rPr lang="en-US" dirty="0" smtClean="0"/>
              <a:t>Research Computing Systems</a:t>
            </a:r>
            <a:endParaRPr lang="en-US" dirty="0" smtClean="0"/>
          </a:p>
          <a:p>
            <a:r>
              <a:rPr lang="en-US" dirty="0" smtClean="0"/>
              <a:t>Science Analyst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118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</a:t>
            </a:r>
            <a:r>
              <a:rPr lang="en-US" dirty="0" err="1" smtClean="0"/>
              <a:t>Input/Output</a:t>
            </a:r>
            <a:r>
              <a:rPr lang="en-US" dirty="0" smtClean="0"/>
              <a:t> &amp; Redirection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534400" cy="4754563"/>
          </a:xfrm>
        </p:spPr>
        <p:txBody>
          <a:bodyPr/>
          <a:lstStyle/>
          <a:p>
            <a:r>
              <a:rPr lang="en-US" dirty="0"/>
              <a:t>Three forms of input/output:</a:t>
            </a:r>
          </a:p>
          <a:p>
            <a:pPr lvl="1"/>
            <a:r>
              <a:rPr lang="en-US" dirty="0"/>
              <a:t>“</a:t>
            </a:r>
            <a:r>
              <a:rPr lang="en-US" dirty="0" err="1"/>
              <a:t>stdin</a:t>
            </a:r>
            <a:r>
              <a:rPr lang="en-US" dirty="0"/>
              <a:t>” from keyboard or a file</a:t>
            </a:r>
          </a:p>
          <a:p>
            <a:pPr lvl="1"/>
            <a:r>
              <a:rPr lang="en-US" dirty="0"/>
              <a:t>“</a:t>
            </a:r>
            <a:r>
              <a:rPr lang="en-US" dirty="0" err="1"/>
              <a:t>stdout</a:t>
            </a:r>
            <a:r>
              <a:rPr lang="en-US" dirty="0"/>
              <a:t>” to screen or a file</a:t>
            </a:r>
          </a:p>
          <a:p>
            <a:pPr lvl="1"/>
            <a:r>
              <a:rPr lang="en-US" dirty="0"/>
              <a:t>“</a:t>
            </a:r>
            <a:r>
              <a:rPr lang="en-US" dirty="0" err="1"/>
              <a:t>stderr</a:t>
            </a:r>
            <a:r>
              <a:rPr lang="en-US" dirty="0"/>
              <a:t>” to screen or a file</a:t>
            </a:r>
          </a:p>
          <a:p>
            <a:r>
              <a:rPr lang="en-US" dirty="0"/>
              <a:t>Redirect I/O with</a:t>
            </a:r>
          </a:p>
          <a:p>
            <a:pPr lvl="1"/>
            <a:r>
              <a:rPr lang="en-US" dirty="0"/>
              <a:t>Greater/Less Than Symbols, “&gt;” or “&gt;&gt;” or “&lt;“</a:t>
            </a:r>
          </a:p>
          <a:p>
            <a:pPr lvl="1"/>
            <a:r>
              <a:rPr lang="en-US" dirty="0"/>
              <a:t>Pipes, “|”</a:t>
            </a:r>
          </a:p>
          <a:p>
            <a:r>
              <a:rPr lang="en-US" dirty="0"/>
              <a:t>Tie </a:t>
            </a:r>
            <a:r>
              <a:rPr lang="en-US" dirty="0" err="1"/>
              <a:t>stdout</a:t>
            </a:r>
            <a:r>
              <a:rPr lang="en-US" dirty="0"/>
              <a:t> and </a:t>
            </a:r>
            <a:r>
              <a:rPr lang="en-US" dirty="0" err="1"/>
              <a:t>stderr</a:t>
            </a:r>
            <a:r>
              <a:rPr lang="en-US" dirty="0"/>
              <a:t> together with “2&gt;&amp;1”</a:t>
            </a:r>
          </a:p>
          <a:p>
            <a:pPr lvl="1"/>
            <a:r>
              <a:rPr lang="en-US" dirty="0"/>
              <a:t># In bash:</a:t>
            </a:r>
          </a:p>
          <a:p>
            <a:pPr lvl="1"/>
            <a:r>
              <a:rPr lang="en-US" dirty="0" err="1"/>
              <a:t>mpirun</a:t>
            </a:r>
            <a:r>
              <a:rPr lang="en-US" dirty="0"/>
              <a:t> </a:t>
            </a:r>
            <a:r>
              <a:rPr lang="en-US" dirty="0" smtClean="0"/>
              <a:t>$CENTER/</a:t>
            </a:r>
            <a:r>
              <a:rPr lang="en-US" dirty="0" err="1"/>
              <a:t>wrf.exe</a:t>
            </a:r>
            <a:r>
              <a:rPr lang="en-US" dirty="0"/>
              <a:t> &gt; </a:t>
            </a:r>
            <a:r>
              <a:rPr lang="en-US" dirty="0" err="1"/>
              <a:t>wrf.mix.out</a:t>
            </a:r>
            <a:r>
              <a:rPr lang="en-US" dirty="0"/>
              <a:t> 2&gt;&amp;1 &amp;!</a:t>
            </a:r>
          </a:p>
        </p:txBody>
      </p:sp>
    </p:spTree>
    <p:extLst>
      <p:ext uri="{BB962C8B-B14F-4D97-AF65-F5344CB8AC3E}">
        <p14:creationId xmlns:p14="http://schemas.microsoft.com/office/powerpoint/2010/main" val="2039342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Shell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590800"/>
            <a:ext cx="8229600" cy="4525963"/>
          </a:xfrm>
        </p:spPr>
        <p:txBody>
          <a:bodyPr/>
          <a:lstStyle/>
          <a:p>
            <a:r>
              <a:rPr lang="en-US" dirty="0"/>
              <a:t>“*” matches anything </a:t>
            </a:r>
          </a:p>
          <a:p>
            <a:r>
              <a:rPr lang="en-US" dirty="0" smtClean="0"/>
              <a:t>“</a:t>
            </a:r>
            <a:r>
              <a:rPr lang="en-US" dirty="0"/>
              <a:t>?” matches a single character </a:t>
            </a:r>
          </a:p>
          <a:p>
            <a:r>
              <a:rPr lang="en-US" dirty="0" smtClean="0"/>
              <a:t>“</a:t>
            </a:r>
            <a:r>
              <a:rPr lang="en-US" dirty="0"/>
              <a:t>&amp;” backgrounds a running </a:t>
            </a:r>
            <a:r>
              <a:rPr lang="en-US" dirty="0" smtClean="0"/>
              <a:t>process</a:t>
            </a:r>
            <a:endParaRPr lang="en-US" dirty="0"/>
          </a:p>
          <a:p>
            <a:pPr lvl="1"/>
            <a:r>
              <a:rPr lang="en-US" sz="2400" dirty="0" smtClean="0"/>
              <a:t>View </a:t>
            </a:r>
            <a:r>
              <a:rPr lang="en-US" sz="2400" dirty="0"/>
              <a:t>the process status with “</a:t>
            </a:r>
            <a:r>
              <a:rPr lang="en-US" sz="2400" dirty="0" err="1"/>
              <a:t>ps</a:t>
            </a:r>
            <a:r>
              <a:rPr lang="en-US" sz="2400" dirty="0" smtClean="0"/>
              <a:t>”</a:t>
            </a:r>
            <a:endParaRPr lang="en-US" sz="2400" dirty="0"/>
          </a:p>
          <a:p>
            <a:pPr lvl="1"/>
            <a:r>
              <a:rPr lang="en-US" sz="2400" dirty="0" smtClean="0"/>
              <a:t> </a:t>
            </a:r>
            <a:r>
              <a:rPr lang="en-US" sz="2400" dirty="0"/>
              <a:t>Bring process back to foreground with “</a:t>
            </a:r>
            <a:r>
              <a:rPr lang="en-US" sz="2400" dirty="0" err="1"/>
              <a:t>fg</a:t>
            </a:r>
            <a:r>
              <a:rPr lang="en-US" sz="2400" b="1" dirty="0"/>
              <a:t>” </a:t>
            </a:r>
            <a:r>
              <a:rPr lang="en-US" sz="2400" dirty="0"/>
              <a:t> </a:t>
            </a:r>
            <a:endParaRPr lang="en-US" sz="2400" dirty="0" smtClean="0"/>
          </a:p>
          <a:p>
            <a:pPr lvl="1"/>
            <a:r>
              <a:rPr lang="en-US" sz="2400" dirty="0" smtClean="0"/>
              <a:t>Try </a:t>
            </a:r>
            <a:r>
              <a:rPr lang="en-US" sz="2400" dirty="0"/>
              <a:t>with CTRL+Z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848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600200"/>
          </a:xfrm>
        </p:spPr>
        <p:txBody>
          <a:bodyPr/>
          <a:lstStyle/>
          <a:p>
            <a:r>
              <a:rPr lang="en-US" dirty="0" smtClean="0"/>
              <a:t>Working with Active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“</a:t>
            </a:r>
            <a:r>
              <a:rPr lang="en-US" dirty="0" err="1"/>
              <a:t>ps</a:t>
            </a:r>
            <a:r>
              <a:rPr lang="en-US" dirty="0"/>
              <a:t>” allows you to view process statuses</a:t>
            </a:r>
          </a:p>
          <a:p>
            <a:pPr lvl="1"/>
            <a:r>
              <a:rPr lang="en-US" sz="2400" dirty="0"/>
              <a:t>Useful variations “</a:t>
            </a:r>
            <a:r>
              <a:rPr lang="en-US" sz="2400" dirty="0" err="1"/>
              <a:t>ps</a:t>
            </a:r>
            <a:r>
              <a:rPr lang="en-US" sz="2400" dirty="0"/>
              <a:t> –elf” and “</a:t>
            </a:r>
            <a:r>
              <a:rPr lang="en-US" sz="2400" dirty="0" err="1"/>
              <a:t>ps</a:t>
            </a:r>
            <a:r>
              <a:rPr lang="en-US" sz="2400" dirty="0"/>
              <a:t> –aux”</a:t>
            </a:r>
          </a:p>
          <a:p>
            <a:r>
              <a:rPr lang="en-US" dirty="0"/>
              <a:t>“top” to view what’s eating up all the CPU resources!</a:t>
            </a:r>
          </a:p>
          <a:p>
            <a:pPr lvl="1"/>
            <a:r>
              <a:rPr lang="en-US" sz="2400" dirty="0"/>
              <a:t>Exit with “q”</a:t>
            </a:r>
          </a:p>
          <a:p>
            <a:r>
              <a:rPr lang="en-US" dirty="0"/>
              <a:t>Send a signal:</a:t>
            </a:r>
          </a:p>
          <a:p>
            <a:pPr lvl="1"/>
            <a:r>
              <a:rPr lang="en-US" sz="2400" dirty="0" err="1"/>
              <a:t>CTRL+c</a:t>
            </a:r>
            <a:r>
              <a:rPr lang="en-US" sz="2400" dirty="0"/>
              <a:t> (kill)</a:t>
            </a:r>
          </a:p>
          <a:p>
            <a:pPr lvl="1"/>
            <a:r>
              <a:rPr lang="en-US" sz="2400" dirty="0" err="1"/>
              <a:t>CTRL+z</a:t>
            </a:r>
            <a:r>
              <a:rPr lang="en-US" sz="2400" dirty="0"/>
              <a:t> (suspend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dirty="0"/>
              <a:t>Search with “</a:t>
            </a:r>
            <a:r>
              <a:rPr lang="en-US" dirty="0" err="1"/>
              <a:t>grep</a:t>
            </a:r>
            <a:r>
              <a:rPr lang="en-US" dirty="0"/>
              <a:t>”, then “sort”</a:t>
            </a:r>
          </a:p>
        </p:txBody>
      </p:sp>
    </p:spTree>
    <p:extLst>
      <p:ext uri="{BB962C8B-B14F-4D97-AF65-F5344CB8AC3E}">
        <p14:creationId xmlns:p14="http://schemas.microsoft.com/office/powerpoint/2010/main" val="1577396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600200"/>
          </a:xfrm>
        </p:spPr>
        <p:txBody>
          <a:bodyPr/>
          <a:lstStyle/>
          <a:p>
            <a:r>
              <a:rPr lang="en-US" dirty="0" smtClean="0"/>
              <a:t>Working with Active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2133600"/>
            <a:ext cx="3657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Try it!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$ sleep 1000</a:t>
            </a:r>
          </a:p>
          <a:p>
            <a:pPr marL="0" indent="0">
              <a:buNone/>
            </a:pPr>
            <a:r>
              <a:rPr lang="en-US" dirty="0" smtClean="0"/>
              <a:t>$ ctrl-z</a:t>
            </a:r>
          </a:p>
          <a:p>
            <a:pPr marL="0" indent="0">
              <a:buNone/>
            </a:pPr>
            <a:r>
              <a:rPr lang="en-US" dirty="0" smtClean="0"/>
              <a:t>$ </a:t>
            </a:r>
            <a:r>
              <a:rPr lang="en-US" dirty="0" err="1" smtClean="0"/>
              <a:t>ps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$ </a:t>
            </a:r>
            <a:r>
              <a:rPr lang="en-US" dirty="0" err="1" smtClean="0"/>
              <a:t>fg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$ ctrl-c</a:t>
            </a:r>
          </a:p>
          <a:p>
            <a:pPr marL="0" indent="0">
              <a:buNone/>
            </a:pPr>
            <a:r>
              <a:rPr lang="en-US" dirty="0" smtClean="0"/>
              <a:t>$ sleep 1000 &amp;</a:t>
            </a:r>
          </a:p>
          <a:p>
            <a:pPr marL="0" indent="0">
              <a:buNone/>
            </a:pPr>
            <a:r>
              <a:rPr lang="en-US" dirty="0" smtClean="0"/>
              <a:t>$ </a:t>
            </a:r>
            <a:r>
              <a:rPr lang="en-US" dirty="0" err="1" smtClean="0"/>
              <a:t>ps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$ </a:t>
            </a:r>
            <a:r>
              <a:rPr lang="en-US" dirty="0" err="1" smtClean="0"/>
              <a:t>fg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354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600200"/>
          </a:xfrm>
        </p:spPr>
        <p:txBody>
          <a:bodyPr/>
          <a:lstStyle/>
          <a:p>
            <a:r>
              <a:rPr lang="en-US" dirty="0" smtClean="0"/>
              <a:t>Working with Active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51037"/>
            <a:ext cx="6705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Try it!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# edit a new file called </a:t>
            </a:r>
            <a:r>
              <a:rPr lang="en-US" dirty="0" err="1" smtClean="0"/>
              <a:t>slee</a:t>
            </a:r>
            <a:r>
              <a:rPr lang="en-US" dirty="0" err="1" smtClean="0"/>
              <a:t>pyTime.sh</a:t>
            </a:r>
            <a:r>
              <a:rPr lang="en-US" dirty="0" smtClean="0"/>
              <a:t> containing: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#!/bin/bash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echo “hello there.  I’m tired...”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sleep 1005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exit</a:t>
            </a:r>
          </a:p>
          <a:p>
            <a:pPr marL="0" indent="0">
              <a:buNone/>
            </a:pPr>
            <a:r>
              <a:rPr lang="en-US" dirty="0" smtClean="0"/>
              <a:t>$ </a:t>
            </a:r>
            <a:r>
              <a:rPr lang="en-US" dirty="0" err="1" smtClean="0"/>
              <a:t>chmod</a:t>
            </a:r>
            <a:r>
              <a:rPr lang="en-US" dirty="0" smtClean="0"/>
              <a:t> 700 </a:t>
            </a:r>
            <a:r>
              <a:rPr lang="en-US" dirty="0" err="1" smtClean="0"/>
              <a:t>sleepyTime.sh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$ ./</a:t>
            </a:r>
            <a:r>
              <a:rPr lang="en-US" dirty="0" err="1" smtClean="0"/>
              <a:t>sleepyTime.sh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070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00200"/>
          </a:xfrm>
        </p:spPr>
        <p:txBody>
          <a:bodyPr/>
          <a:lstStyle/>
          <a:p>
            <a:r>
              <a:rPr lang="en-US" dirty="0" smtClean="0"/>
              <a:t>Common Linux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5146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</a:rPr>
              <a:t>“kill” to terminate processes</a:t>
            </a:r>
          </a:p>
          <a:p>
            <a:r>
              <a:rPr lang="en-US" dirty="0" smtClean="0">
                <a:latin typeface="Calibri" charset="0"/>
              </a:rPr>
              <a:t>“man kill”</a:t>
            </a:r>
            <a:endParaRPr lang="en-US" dirty="0"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Send particular signals, e.g. “kill –KILL 3039</a:t>
            </a:r>
            <a:r>
              <a:rPr lang="en-US" dirty="0" smtClean="0">
                <a:latin typeface="Calibri" charset="0"/>
              </a:rPr>
              <a:t>”</a:t>
            </a:r>
          </a:p>
          <a:p>
            <a:r>
              <a:rPr lang="en-US" dirty="0" smtClean="0">
                <a:latin typeface="Calibri" charset="0"/>
              </a:rPr>
              <a:t>Try it!  </a:t>
            </a:r>
          </a:p>
          <a:p>
            <a:pPr lvl="1"/>
            <a:r>
              <a:rPr lang="en-US" dirty="0" smtClean="0">
                <a:latin typeface="Calibri" charset="0"/>
              </a:rPr>
              <a:t>Sleep 2000 </a:t>
            </a:r>
          </a:p>
          <a:p>
            <a:pPr lvl="1"/>
            <a:r>
              <a:rPr lang="en-US" dirty="0" err="1">
                <a:latin typeface="Calibri" charset="0"/>
              </a:rPr>
              <a:t>p</a:t>
            </a:r>
            <a:r>
              <a:rPr lang="en-US" dirty="0" err="1" smtClean="0">
                <a:latin typeface="Calibri" charset="0"/>
              </a:rPr>
              <a:t>s</a:t>
            </a:r>
            <a:endParaRPr lang="en-US" dirty="0" smtClean="0">
              <a:latin typeface="Calibri" charset="0"/>
            </a:endParaRPr>
          </a:p>
          <a:p>
            <a:pPr lvl="1"/>
            <a:r>
              <a:rPr lang="en-US" dirty="0" smtClean="0">
                <a:latin typeface="Calibri" charset="0"/>
              </a:rPr>
              <a:t>kill &lt;</a:t>
            </a:r>
            <a:r>
              <a:rPr lang="en-US" dirty="0" err="1" smtClean="0">
                <a:latin typeface="Calibri" charset="0"/>
              </a:rPr>
              <a:t>pid</a:t>
            </a:r>
            <a:r>
              <a:rPr lang="en-US" dirty="0" smtClean="0">
                <a:latin typeface="Calibri" charset="0"/>
              </a:rPr>
              <a:t>&gt;</a:t>
            </a:r>
          </a:p>
          <a:p>
            <a:pPr lvl="1"/>
            <a:r>
              <a:rPr lang="en-US" dirty="0" err="1" smtClean="0">
                <a:latin typeface="Calibri" charset="0"/>
              </a:rPr>
              <a:t>ps</a:t>
            </a: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23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/>
          <a:lstStyle/>
          <a:p>
            <a:r>
              <a:rPr lang="en-US" dirty="0" smtClean="0"/>
              <a:t>Customizing the User Environment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133600"/>
            <a:ext cx="784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Environment Variables store short strings of information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Important variables: $PATH, $HOME, $CENTER 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shell auto-expands variables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Set with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bash: export CHUBBY_BUNNIES=funny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bash: export PATH=${PATH}:/u1/</a:t>
            </a:r>
            <a:r>
              <a:rPr lang="en-US" dirty="0" err="1"/>
              <a:t>uaf</a:t>
            </a:r>
            <a:r>
              <a:rPr lang="en-US" dirty="0"/>
              <a:t>/</a:t>
            </a:r>
            <a:r>
              <a:rPr lang="en-US" dirty="0" err="1"/>
              <a:t>nudson</a:t>
            </a:r>
            <a:r>
              <a:rPr lang="en-US" dirty="0"/>
              <a:t>/bin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csh</a:t>
            </a:r>
            <a:r>
              <a:rPr lang="en-US" dirty="0"/>
              <a:t>/</a:t>
            </a:r>
            <a:r>
              <a:rPr lang="en-US" dirty="0" err="1"/>
              <a:t>tcsh</a:t>
            </a:r>
            <a:r>
              <a:rPr lang="en-US" dirty="0"/>
              <a:t>: </a:t>
            </a:r>
            <a:r>
              <a:rPr lang="en-US" dirty="0" err="1"/>
              <a:t>setenv</a:t>
            </a:r>
            <a:r>
              <a:rPr lang="en-US" dirty="0"/>
              <a:t> CHUBBY_BUNNIES funny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csh</a:t>
            </a:r>
            <a:r>
              <a:rPr lang="en-US" dirty="0"/>
              <a:t>/</a:t>
            </a:r>
            <a:r>
              <a:rPr lang="en-US" dirty="0" err="1"/>
              <a:t>tcsh</a:t>
            </a:r>
            <a:r>
              <a:rPr lang="en-US" dirty="0"/>
              <a:t>: </a:t>
            </a:r>
            <a:r>
              <a:rPr lang="en-US" dirty="0" err="1"/>
              <a:t>setenv</a:t>
            </a:r>
            <a:r>
              <a:rPr lang="en-US" dirty="0"/>
              <a:t> PATH ${PATH}:/u1/</a:t>
            </a:r>
            <a:r>
              <a:rPr lang="en-US" dirty="0" err="1"/>
              <a:t>uaf</a:t>
            </a:r>
            <a:r>
              <a:rPr lang="en-US" dirty="0"/>
              <a:t>/</a:t>
            </a:r>
            <a:r>
              <a:rPr lang="en-US" dirty="0" err="1"/>
              <a:t>nudson</a:t>
            </a:r>
            <a:r>
              <a:rPr lang="en-US" dirty="0"/>
              <a:t>/bin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View with echo $CHUBBY_BUNNIES</a:t>
            </a:r>
          </a:p>
        </p:txBody>
      </p:sp>
    </p:spTree>
    <p:extLst>
      <p:ext uri="{BB962C8B-B14F-4D97-AF65-F5344CB8AC3E}">
        <p14:creationId xmlns:p14="http://schemas.microsoft.com/office/powerpoint/2010/main" val="3050369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/>
          <a:lstStyle/>
          <a:p>
            <a:r>
              <a:rPr lang="en-US" dirty="0" smtClean="0"/>
              <a:t>User Environment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4384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Customize </a:t>
            </a:r>
            <a:r>
              <a:rPr lang="en-US" dirty="0"/>
              <a:t>your login by modifying your $HOME “.” files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Example </a:t>
            </a:r>
            <a:r>
              <a:rPr lang="en-US" dirty="0"/>
              <a:t>for bash </a:t>
            </a:r>
            <a:r>
              <a:rPr lang="en-US" dirty="0" smtClean="0"/>
              <a:t>users: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Add </a:t>
            </a:r>
            <a:r>
              <a:rPr lang="en-US" dirty="0"/>
              <a:t>the following to your ~/.profile file: </a:t>
            </a:r>
          </a:p>
          <a:p>
            <a:r>
              <a:rPr lang="en-US" dirty="0" smtClean="0"/>
              <a:t>           export </a:t>
            </a:r>
            <a:r>
              <a:rPr lang="en-US" dirty="0"/>
              <a:t>PS1=“Good Morning!% ” 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Then </a:t>
            </a:r>
            <a:r>
              <a:rPr lang="en-US" dirty="0"/>
              <a:t>source the file with “. ~/.profile”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31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600200"/>
          </a:xfrm>
        </p:spPr>
        <p:txBody>
          <a:bodyPr/>
          <a:lstStyle/>
          <a:p>
            <a:r>
              <a:rPr lang="en-US" dirty="0" smtClean="0"/>
              <a:t>Questions, Comments?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9237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 smtClean="0"/>
              <a:t>Oralee</a:t>
            </a:r>
            <a:r>
              <a:rPr lang="en-US" dirty="0" smtClean="0"/>
              <a:t> </a:t>
            </a:r>
            <a:r>
              <a:rPr lang="en-US" dirty="0" err="1" smtClean="0"/>
              <a:t>Nudson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onudson@alaska.edu</a:t>
            </a:r>
          </a:p>
          <a:p>
            <a:pPr marL="0" indent="0" algn="ctr">
              <a:buNone/>
            </a:pPr>
            <a:r>
              <a:rPr lang="en-US" dirty="0" smtClean="0"/>
              <a:t>907-450-8637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Please complete the 3 minute Training Evaluation Form:</a:t>
            </a:r>
          </a:p>
          <a:p>
            <a:pPr marL="0" indent="0" algn="ctr">
              <a:buNone/>
            </a:pPr>
            <a:r>
              <a:rPr lang="en-US" dirty="0"/>
              <a:t>http://</a:t>
            </a:r>
            <a:r>
              <a:rPr lang="en-US" dirty="0" err="1" smtClean="0"/>
              <a:t>www.arsc.edu</a:t>
            </a:r>
            <a:r>
              <a:rPr lang="en-US" dirty="0" smtClean="0"/>
              <a:t>/</a:t>
            </a:r>
            <a:r>
              <a:rPr lang="en-US" dirty="0"/>
              <a:t>support/training/ </a:t>
            </a:r>
            <a:r>
              <a:rPr lang="en-US" dirty="0" err="1"/>
              <a:t>trainingevalform</a:t>
            </a:r>
            <a:r>
              <a:rPr lang="en-US" dirty="0"/>
              <a:t>/</a:t>
            </a:r>
            <a:r>
              <a:rPr lang="en-US" dirty="0" err="1"/>
              <a:t>index.xml</a:t>
            </a:r>
            <a:r>
              <a:rPr lang="en-US" dirty="0"/>
              <a:t> 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560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5837"/>
            <a:ext cx="8229600" cy="4525963"/>
          </a:xfrm>
        </p:spPr>
        <p:txBody>
          <a:bodyPr/>
          <a:lstStyle/>
          <a:p>
            <a:r>
              <a:rPr lang="en-US" dirty="0" smtClean="0"/>
              <a:t>Connecting to Remote Systems</a:t>
            </a:r>
          </a:p>
          <a:p>
            <a:r>
              <a:rPr lang="en-US" dirty="0" smtClean="0"/>
              <a:t>Working with Files</a:t>
            </a:r>
          </a:p>
          <a:p>
            <a:r>
              <a:rPr lang="en-US" dirty="0" smtClean="0"/>
              <a:t>File and Directory Permissions</a:t>
            </a:r>
          </a:p>
          <a:p>
            <a:r>
              <a:rPr lang="en-US" dirty="0" smtClean="0"/>
              <a:t>Modules</a:t>
            </a:r>
          </a:p>
          <a:p>
            <a:r>
              <a:rPr lang="en-US" dirty="0" smtClean="0"/>
              <a:t>Intro to Linux Command Line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3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Unix</a:t>
            </a:r>
            <a:r>
              <a:rPr lang="en-US" dirty="0"/>
              <a:t>-like OS developed by Linus Torvalds in 1991 </a:t>
            </a:r>
          </a:p>
          <a:p>
            <a:r>
              <a:rPr lang="en-US" dirty="0" smtClean="0"/>
              <a:t>Open </a:t>
            </a:r>
            <a:r>
              <a:rPr lang="en-US" dirty="0"/>
              <a:t>Source Software </a:t>
            </a:r>
          </a:p>
          <a:p>
            <a:r>
              <a:rPr lang="en-US" dirty="0" smtClean="0"/>
              <a:t>“</a:t>
            </a:r>
            <a:r>
              <a:rPr lang="en-US" dirty="0"/>
              <a:t>Runs on more computer hardware platforms than any other OS”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wikipedia.org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US" dirty="0" smtClean="0"/>
              <a:t>Runs </a:t>
            </a:r>
            <a:r>
              <a:rPr lang="en-US" dirty="0"/>
              <a:t>on </a:t>
            </a:r>
            <a:r>
              <a:rPr lang="en-US" dirty="0" smtClean="0"/>
              <a:t>Supercomputers, …, embedded </a:t>
            </a:r>
            <a:r>
              <a:rPr lang="en-US" dirty="0"/>
              <a:t>systems </a:t>
            </a:r>
          </a:p>
          <a:p>
            <a:r>
              <a:rPr lang="en-US" dirty="0" smtClean="0"/>
              <a:t>The </a:t>
            </a:r>
            <a:r>
              <a:rPr lang="en-US" dirty="0"/>
              <a:t>shell is a command line interface to the OS  </a:t>
            </a:r>
            <a:endParaRPr lang="en-US" dirty="0" smtClean="0"/>
          </a:p>
          <a:p>
            <a:pPr lvl="1"/>
            <a:r>
              <a:rPr lang="en-US" dirty="0" smtClean="0"/>
              <a:t>Open a “terminal” window</a:t>
            </a:r>
          </a:p>
          <a:p>
            <a:pPr lvl="1"/>
            <a:r>
              <a:rPr lang="en-US" dirty="0" smtClean="0"/>
              <a:t>Edit </a:t>
            </a: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Launch processes or jobs</a:t>
            </a:r>
            <a:endParaRPr lang="en-US" dirty="0" smtClean="0"/>
          </a:p>
          <a:p>
            <a:pPr lvl="1"/>
            <a:r>
              <a:rPr lang="en-US" dirty="0" smtClean="0"/>
              <a:t>Check the status of running processes</a:t>
            </a:r>
          </a:p>
          <a:p>
            <a:pPr lvl="1"/>
            <a:r>
              <a:rPr lang="en-US" dirty="0" smtClean="0"/>
              <a:t>Send </a:t>
            </a:r>
            <a:r>
              <a:rPr lang="en-US" dirty="0"/>
              <a:t>signals to processes </a:t>
            </a:r>
            <a:endParaRPr lang="en-US" dirty="0" smtClean="0"/>
          </a:p>
          <a:p>
            <a:pPr lvl="1"/>
            <a:r>
              <a:rPr lang="en-US" dirty="0" smtClean="0"/>
              <a:t>Common shells: bash, </a:t>
            </a:r>
            <a:r>
              <a:rPr lang="en-US" dirty="0" err="1" smtClean="0"/>
              <a:t>ksh</a:t>
            </a:r>
            <a:r>
              <a:rPr lang="en-US" dirty="0" smtClean="0"/>
              <a:t>, </a:t>
            </a:r>
            <a:r>
              <a:rPr lang="en-US" dirty="0" err="1" smtClean="0"/>
              <a:t>tcsh</a:t>
            </a:r>
            <a:r>
              <a:rPr lang="en-US" dirty="0" smtClean="0"/>
              <a:t>, </a:t>
            </a:r>
            <a:r>
              <a:rPr lang="en-US" dirty="0" err="1" smtClean="0"/>
              <a:t>csh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313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00200"/>
            <a:ext cx="8229600" cy="1600200"/>
          </a:xfrm>
        </p:spPr>
        <p:txBody>
          <a:bodyPr/>
          <a:lstStyle/>
          <a:p>
            <a:r>
              <a:rPr lang="en-US" dirty="0" smtClean="0"/>
              <a:t>Open a Terminal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133600"/>
          </a:xfrm>
        </p:spPr>
        <p:txBody>
          <a:bodyPr/>
          <a:lstStyle/>
          <a:p>
            <a:r>
              <a:rPr lang="en-US" dirty="0" smtClean="0"/>
              <a:t>On the mac, click on the Finder icon, select “Applications” then “Utilities”, and double click on “Terminal”.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42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1600200"/>
          </a:xfrm>
        </p:spPr>
        <p:txBody>
          <a:bodyPr/>
          <a:lstStyle/>
          <a:p>
            <a:r>
              <a:rPr lang="en-US" dirty="0" smtClean="0"/>
              <a:t>Navigating the File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3733800" cy="4525963"/>
          </a:xfrm>
        </p:spPr>
        <p:txBody>
          <a:bodyPr/>
          <a:lstStyle/>
          <a:p>
            <a:r>
              <a:rPr lang="en-US" dirty="0"/>
              <a:t>Linux is a collection </a:t>
            </a:r>
            <a:r>
              <a:rPr lang="en-US" dirty="0" smtClean="0"/>
              <a:t>of files </a:t>
            </a:r>
            <a:r>
              <a:rPr lang="en-US" dirty="0"/>
              <a:t>and directories (think of folders) </a:t>
            </a:r>
          </a:p>
          <a:p>
            <a:r>
              <a:rPr lang="en-US" dirty="0" smtClean="0"/>
              <a:t>The </a:t>
            </a:r>
            <a:r>
              <a:rPr lang="en-US" dirty="0"/>
              <a:t>top directory is called the “root”. </a:t>
            </a:r>
          </a:p>
          <a:p>
            <a:r>
              <a:rPr lang="en-US" dirty="0" smtClean="0"/>
              <a:t>Some </a:t>
            </a:r>
            <a:r>
              <a:rPr lang="en-US" dirty="0"/>
              <a:t>directories contain actual files, others provide access to hardware devices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853148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Common Commands: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pwd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/>
              <a:t>cd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ls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ls</a:t>
            </a:r>
            <a:r>
              <a:rPr lang="en-US" dirty="0"/>
              <a:t> –al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ls</a:t>
            </a:r>
            <a:r>
              <a:rPr lang="en-US" dirty="0"/>
              <a:t> $HOME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mkdir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rm</a:t>
            </a:r>
            <a:r>
              <a:rPr lang="en-US" dirty="0"/>
              <a:t> filename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rmdir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rm</a:t>
            </a:r>
            <a:r>
              <a:rPr lang="en-US" dirty="0"/>
              <a:t> –</a:t>
            </a:r>
            <a:r>
              <a:rPr lang="en-US" dirty="0" err="1"/>
              <a:t>rf</a:t>
            </a:r>
            <a:r>
              <a:rPr lang="en-US" dirty="0"/>
              <a:t> </a:t>
            </a:r>
            <a:r>
              <a:rPr lang="en-US" dirty="0" err="1"/>
              <a:t>directoryName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864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Remote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RCS supports </a:t>
            </a:r>
            <a:r>
              <a:rPr lang="en-US" b="1" dirty="0" err="1"/>
              <a:t>ssh</a:t>
            </a:r>
            <a:r>
              <a:rPr lang="en-US" dirty="0"/>
              <a:t>, </a:t>
            </a:r>
            <a:r>
              <a:rPr lang="en-US" b="1" dirty="0" err="1"/>
              <a:t>sftp</a:t>
            </a:r>
            <a:r>
              <a:rPr lang="en-US" dirty="0"/>
              <a:t> and </a:t>
            </a:r>
            <a:r>
              <a:rPr lang="en-US" b="1" dirty="0" err="1"/>
              <a:t>scp</a:t>
            </a:r>
            <a:r>
              <a:rPr lang="en-US" dirty="0"/>
              <a:t> clients</a:t>
            </a:r>
          </a:p>
          <a:p>
            <a:r>
              <a:rPr lang="en-US" dirty="0" smtClean="0"/>
              <a:t>Linux and most operating systems </a:t>
            </a:r>
            <a:r>
              <a:rPr lang="en-US" dirty="0"/>
              <a:t>come with native command line versions of </a:t>
            </a:r>
            <a:r>
              <a:rPr lang="en-US" b="1" dirty="0" err="1"/>
              <a:t>ssh</a:t>
            </a:r>
            <a:r>
              <a:rPr lang="en-US" dirty="0"/>
              <a:t>, </a:t>
            </a:r>
            <a:r>
              <a:rPr lang="en-US" b="1" dirty="0" err="1"/>
              <a:t>sftp</a:t>
            </a:r>
            <a:r>
              <a:rPr lang="en-US" dirty="0"/>
              <a:t> and </a:t>
            </a:r>
            <a:r>
              <a:rPr lang="en-US" b="1" dirty="0" err="1"/>
              <a:t>scp</a:t>
            </a:r>
            <a:r>
              <a:rPr lang="en-US" dirty="0"/>
              <a:t>. </a:t>
            </a:r>
          </a:p>
          <a:p>
            <a:r>
              <a:rPr lang="en-US" dirty="0"/>
              <a:t>Windows </a:t>
            </a:r>
            <a:r>
              <a:rPr lang="en-US" dirty="0" smtClean="0"/>
              <a:t>requires downloading </a:t>
            </a:r>
            <a:r>
              <a:rPr lang="en-US" dirty="0"/>
              <a:t>a terminal and file transfer program (and optionally an X11 server).   </a:t>
            </a:r>
            <a:r>
              <a:rPr lang="en-US" dirty="0" smtClean="0"/>
              <a:t>RCS</a:t>
            </a:r>
            <a:r>
              <a:rPr lang="en-US" dirty="0" smtClean="0"/>
              <a:t> </a:t>
            </a:r>
            <a:r>
              <a:rPr lang="en-US" dirty="0" smtClean="0"/>
              <a:t>has </a:t>
            </a:r>
            <a:r>
              <a:rPr lang="en-US" dirty="0"/>
              <a:t>the most experience supporting </a:t>
            </a:r>
            <a:r>
              <a:rPr lang="en-US" dirty="0" err="1"/>
              <a:t>PuTTY</a:t>
            </a:r>
            <a:r>
              <a:rPr lang="en-US" dirty="0"/>
              <a:t>, </a:t>
            </a:r>
            <a:r>
              <a:rPr lang="en-US" dirty="0" err="1"/>
              <a:t>FileZilla</a:t>
            </a:r>
            <a:r>
              <a:rPr lang="en-US" dirty="0"/>
              <a:t>, and </a:t>
            </a:r>
            <a:r>
              <a:rPr lang="en-US" dirty="0" err="1"/>
              <a:t>Xming</a:t>
            </a:r>
            <a:r>
              <a:rPr lang="en-US" dirty="0" smtClean="0"/>
              <a:t>.</a:t>
            </a:r>
          </a:p>
          <a:p>
            <a:r>
              <a:rPr lang="en-US" dirty="0"/>
              <a:t>Login with:</a:t>
            </a:r>
          </a:p>
          <a:p>
            <a:pPr lvl="1"/>
            <a:r>
              <a:rPr lang="en-US" dirty="0" err="1"/>
              <a:t>ssh</a:t>
            </a:r>
            <a:r>
              <a:rPr lang="en-US" dirty="0"/>
              <a:t> –X –Y username@systemname.arsc.edu</a:t>
            </a:r>
          </a:p>
          <a:p>
            <a:pPr lvl="1"/>
            <a:r>
              <a:rPr lang="en-US" dirty="0"/>
              <a:t>Example: </a:t>
            </a:r>
            <a:r>
              <a:rPr lang="en-US" dirty="0" err="1"/>
              <a:t>ssh</a:t>
            </a:r>
            <a:r>
              <a:rPr lang="en-US" dirty="0"/>
              <a:t> –X –Y nudson@pacman3.arsc.edu</a:t>
            </a:r>
          </a:p>
          <a:p>
            <a:r>
              <a:rPr lang="en-US" dirty="0"/>
              <a:t>Copy files with:</a:t>
            </a:r>
          </a:p>
          <a:p>
            <a:pPr lvl="1"/>
            <a:r>
              <a:rPr lang="en-US" sz="1800" dirty="0" err="1"/>
              <a:t>scp</a:t>
            </a:r>
            <a:r>
              <a:rPr lang="en-US" sz="1800" dirty="0"/>
              <a:t> </a:t>
            </a:r>
            <a:r>
              <a:rPr lang="en-US" sz="1800" dirty="0" err="1"/>
              <a:t>myfiles.tar.gz</a:t>
            </a:r>
            <a:r>
              <a:rPr lang="en-US" sz="1800" dirty="0"/>
              <a:t> username@systemname.arsc.edu:~/</a:t>
            </a:r>
            <a:r>
              <a:rPr lang="en-US" sz="1800" dirty="0" smtClean="0"/>
              <a:t>phys608/</a:t>
            </a:r>
            <a:endParaRPr lang="en-US" sz="1800" dirty="0"/>
          </a:p>
          <a:p>
            <a:pPr lvl="1"/>
            <a:r>
              <a:rPr lang="en-US" dirty="0"/>
              <a:t>Example: </a:t>
            </a:r>
            <a:r>
              <a:rPr lang="en-US" sz="1800" dirty="0" err="1" smtClean="0"/>
              <a:t>scp</a:t>
            </a:r>
            <a:r>
              <a:rPr lang="en-US" sz="1800" dirty="0" smtClean="0"/>
              <a:t> </a:t>
            </a:r>
            <a:r>
              <a:rPr lang="en-US" sz="1800" dirty="0" err="1"/>
              <a:t>myfiles.tar.gz</a:t>
            </a:r>
            <a:r>
              <a:rPr lang="en-US" sz="1800" dirty="0"/>
              <a:t> nudson@pacman4.arsc.edu:~/</a:t>
            </a:r>
            <a:r>
              <a:rPr lang="en-US" sz="1800" dirty="0" smtClean="0"/>
              <a:t>phys608</a:t>
            </a:r>
            <a:endParaRPr lang="en-US" dirty="0"/>
          </a:p>
          <a:p>
            <a:pPr lvl="1"/>
            <a:r>
              <a:rPr lang="en-US" sz="1400" dirty="0"/>
              <a:t>Use a GUI: </a:t>
            </a:r>
            <a:r>
              <a:rPr lang="en-US" sz="1400" dirty="0" err="1"/>
              <a:t>filezilla</a:t>
            </a:r>
            <a:r>
              <a:rPr lang="en-US" sz="1400" dirty="0"/>
              <a:t>, fetch, </a:t>
            </a:r>
            <a:r>
              <a:rPr lang="en-US" sz="1400" dirty="0" err="1" smtClean="0"/>
              <a:t>winscp</a:t>
            </a:r>
            <a:endParaRPr lang="en-US" sz="1400" dirty="0" smtClean="0"/>
          </a:p>
          <a:p>
            <a:r>
              <a:rPr lang="en-US" sz="2200" dirty="0" smtClean="0"/>
              <a:t>Set up </a:t>
            </a:r>
            <a:r>
              <a:rPr lang="en-US" sz="2200" dirty="0" err="1" smtClean="0"/>
              <a:t>ssh</a:t>
            </a:r>
            <a:r>
              <a:rPr lang="en-US" sz="2200" dirty="0"/>
              <a:t> </a:t>
            </a:r>
            <a:r>
              <a:rPr lang="en-US" sz="2200" dirty="0" smtClean="0"/>
              <a:t>keys, see “</a:t>
            </a:r>
            <a:r>
              <a:rPr lang="en-US" sz="2200" dirty="0" smtClean="0">
                <a:latin typeface="Courier"/>
                <a:cs typeface="Courier"/>
              </a:rPr>
              <a:t>news </a:t>
            </a:r>
            <a:r>
              <a:rPr lang="en-US" sz="2200" dirty="0" err="1" smtClean="0">
                <a:latin typeface="Courier"/>
                <a:cs typeface="Courier"/>
              </a:rPr>
              <a:t>pubkeys</a:t>
            </a:r>
            <a:r>
              <a:rPr lang="en-US" sz="2200" dirty="0" smtClean="0"/>
              <a:t>”</a:t>
            </a:r>
            <a:endParaRPr lang="en-US" sz="2200" dirty="0"/>
          </a:p>
          <a:p>
            <a:endParaRPr lang="en-US" dirty="0">
              <a:latin typeface="Calibri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776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</a:t>
            </a:r>
            <a:r>
              <a:rPr lang="en-US" dirty="0" smtClean="0"/>
              <a:t>Linux Text </a:t>
            </a:r>
            <a:r>
              <a:rPr lang="en-US" dirty="0"/>
              <a:t>Editors</a:t>
            </a:r>
          </a:p>
          <a:p>
            <a:pPr lvl="1"/>
            <a:r>
              <a:rPr lang="en-US" dirty="0"/>
              <a:t>vim or </a:t>
            </a:r>
            <a:r>
              <a:rPr lang="en-US" dirty="0" err="1"/>
              <a:t>gvim</a:t>
            </a:r>
            <a:endParaRPr lang="en-US" dirty="0"/>
          </a:p>
          <a:p>
            <a:pPr lvl="1"/>
            <a:r>
              <a:rPr lang="en-US" dirty="0" err="1" smtClean="0"/>
              <a:t>Emacs</a:t>
            </a:r>
            <a:endParaRPr lang="en-US" dirty="0"/>
          </a:p>
          <a:p>
            <a:pPr lvl="1"/>
            <a:r>
              <a:rPr lang="en-US" dirty="0" err="1" smtClean="0"/>
              <a:t>nedit</a:t>
            </a:r>
            <a:r>
              <a:rPr lang="en-US" dirty="0" smtClean="0"/>
              <a:t> (X11 enabled only)</a:t>
            </a:r>
            <a:endParaRPr lang="en-US" dirty="0"/>
          </a:p>
          <a:p>
            <a:r>
              <a:rPr lang="en-US" dirty="0"/>
              <a:t>Quickly view the contents of a file with:</a:t>
            </a:r>
          </a:p>
          <a:p>
            <a:pPr lvl="1"/>
            <a:r>
              <a:rPr lang="en-US" dirty="0"/>
              <a:t>cat</a:t>
            </a:r>
          </a:p>
          <a:p>
            <a:pPr lvl="1"/>
            <a:r>
              <a:rPr lang="en-US" dirty="0"/>
              <a:t>less</a:t>
            </a:r>
          </a:p>
          <a:p>
            <a:pPr lvl="2"/>
            <a:r>
              <a:rPr lang="en-US" dirty="0"/>
              <a:t>Exit with “q”</a:t>
            </a:r>
          </a:p>
          <a:p>
            <a:r>
              <a:rPr lang="en-US" dirty="0" smtClean="0"/>
              <a:t>Documentation for shell commands</a:t>
            </a:r>
          </a:p>
          <a:p>
            <a:pPr lvl="1"/>
            <a:r>
              <a:rPr lang="en-US" dirty="0" smtClean="0"/>
              <a:t>“man” pages</a:t>
            </a:r>
          </a:p>
          <a:p>
            <a:pPr lvl="1"/>
            <a:r>
              <a:rPr lang="en-US" dirty="0" smtClean="0"/>
              <a:t>Info</a:t>
            </a:r>
          </a:p>
          <a:p>
            <a:r>
              <a:rPr lang="en-US" dirty="0" smtClean="0"/>
              <a:t>View images with the “</a:t>
            </a:r>
            <a:r>
              <a:rPr lang="en-US" dirty="0" smtClean="0">
                <a:latin typeface="Courier"/>
                <a:cs typeface="Courier"/>
              </a:rPr>
              <a:t>display</a:t>
            </a:r>
            <a:r>
              <a:rPr lang="en-US" dirty="0" smtClean="0"/>
              <a:t>” command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205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and Directory Permissions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/>
          <a:lstStyle/>
          <a:p>
            <a:r>
              <a:rPr lang="en-US" dirty="0"/>
              <a:t>Permissions control access to files and directories</a:t>
            </a:r>
          </a:p>
          <a:p>
            <a:pPr lvl="1"/>
            <a:r>
              <a:rPr lang="en-US" dirty="0"/>
              <a:t>Three categories of access:</a:t>
            </a:r>
          </a:p>
          <a:p>
            <a:pPr lvl="2"/>
            <a:r>
              <a:rPr lang="en-US" dirty="0"/>
              <a:t>user </a:t>
            </a:r>
          </a:p>
          <a:p>
            <a:pPr lvl="2"/>
            <a:r>
              <a:rPr lang="en-US" dirty="0"/>
              <a:t>group  (type “</a:t>
            </a:r>
            <a:r>
              <a:rPr lang="en-US" dirty="0">
                <a:latin typeface="Courier"/>
                <a:cs typeface="Courier"/>
              </a:rPr>
              <a:t>groups</a:t>
            </a:r>
            <a:r>
              <a:rPr lang="en-US" dirty="0"/>
              <a:t>” to determine which you belong to)</a:t>
            </a:r>
          </a:p>
          <a:p>
            <a:pPr lvl="2"/>
            <a:r>
              <a:rPr lang="en-US" dirty="0"/>
              <a:t>other </a:t>
            </a:r>
          </a:p>
          <a:p>
            <a:pPr lvl="1"/>
            <a:r>
              <a:rPr lang="en-US" dirty="0"/>
              <a:t>Three categories of permissions:</a:t>
            </a:r>
          </a:p>
          <a:p>
            <a:pPr lvl="2"/>
            <a:r>
              <a:rPr lang="en-US" dirty="0"/>
              <a:t>read </a:t>
            </a:r>
          </a:p>
          <a:p>
            <a:pPr lvl="2"/>
            <a:r>
              <a:rPr lang="en-US" dirty="0"/>
              <a:t>write</a:t>
            </a:r>
          </a:p>
          <a:p>
            <a:pPr lvl="2"/>
            <a:r>
              <a:rPr lang="en-US" dirty="0"/>
              <a:t>execute</a:t>
            </a:r>
          </a:p>
          <a:p>
            <a:pPr lvl="1"/>
            <a:r>
              <a:rPr lang="en-US" dirty="0"/>
              <a:t>Use “</a:t>
            </a:r>
            <a:r>
              <a:rPr lang="en-US" dirty="0" err="1">
                <a:latin typeface="Courier"/>
                <a:cs typeface="Courier"/>
              </a:rPr>
              <a:t>chmod</a:t>
            </a:r>
            <a:r>
              <a:rPr lang="en-US" dirty="0"/>
              <a:t>” to modify access permissions</a:t>
            </a:r>
          </a:p>
          <a:p>
            <a:pPr lvl="2"/>
            <a:r>
              <a:rPr lang="en-US" dirty="0" err="1"/>
              <a:t>chmod</a:t>
            </a:r>
            <a:r>
              <a:rPr lang="en-US" dirty="0"/>
              <a:t> </a:t>
            </a:r>
            <a:r>
              <a:rPr lang="en-US" dirty="0" err="1"/>
              <a:t>u+r</a:t>
            </a:r>
            <a:r>
              <a:rPr lang="en-US" dirty="0"/>
              <a:t> </a:t>
            </a:r>
            <a:r>
              <a:rPr lang="en-US" dirty="0" err="1"/>
              <a:t>myDir</a:t>
            </a:r>
            <a:r>
              <a:rPr lang="en-US" dirty="0"/>
              <a:t>  (add read permissions for myself)</a:t>
            </a:r>
          </a:p>
          <a:p>
            <a:pPr lvl="2"/>
            <a:r>
              <a:rPr lang="en-US" dirty="0" err="1"/>
              <a:t>chmod</a:t>
            </a:r>
            <a:r>
              <a:rPr lang="en-US" dirty="0"/>
              <a:t> </a:t>
            </a:r>
            <a:r>
              <a:rPr lang="en-US" dirty="0" err="1"/>
              <a:t>g+rx</a:t>
            </a:r>
            <a:r>
              <a:rPr lang="en-US" dirty="0"/>
              <a:t> </a:t>
            </a:r>
            <a:r>
              <a:rPr lang="en-US" dirty="0" err="1"/>
              <a:t>myFile</a:t>
            </a:r>
            <a:r>
              <a:rPr lang="en-US" dirty="0"/>
              <a:t>  (add group read &amp; execute permissions)</a:t>
            </a:r>
          </a:p>
          <a:p>
            <a:pPr lvl="2"/>
            <a:r>
              <a:rPr lang="en-US" dirty="0" err="1"/>
              <a:t>chmod</a:t>
            </a:r>
            <a:r>
              <a:rPr lang="en-US" dirty="0"/>
              <a:t> go-</a:t>
            </a:r>
            <a:r>
              <a:rPr lang="en-US" dirty="0" err="1"/>
              <a:t>rwx</a:t>
            </a:r>
            <a:r>
              <a:rPr lang="en-US" dirty="0"/>
              <a:t> </a:t>
            </a:r>
            <a:r>
              <a:rPr lang="en-US" dirty="0" err="1"/>
              <a:t>myFile</a:t>
            </a:r>
            <a:r>
              <a:rPr lang="en-US" dirty="0"/>
              <a:t> (remove group and other permissions)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512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600200"/>
          </a:xfrm>
        </p:spPr>
        <p:txBody>
          <a:bodyPr/>
          <a:lstStyle/>
          <a:p>
            <a:r>
              <a:rPr lang="en-US" dirty="0" smtClean="0"/>
              <a:t>File and Directory Permissions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8237"/>
            <a:ext cx="8686800" cy="4525963"/>
          </a:xfrm>
        </p:spPr>
        <p:txBody>
          <a:bodyPr/>
          <a:lstStyle/>
          <a:p>
            <a:r>
              <a:rPr lang="en-US" dirty="0" smtClean="0"/>
              <a:t>Copy files to/from another user with </a:t>
            </a:r>
            <a:r>
              <a:rPr lang="en-US" dirty="0" err="1" smtClean="0"/>
              <a:t>scp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scp</a:t>
            </a:r>
            <a:r>
              <a:rPr lang="en-US" dirty="0" smtClean="0"/>
              <a:t> username@pacman10:/scratch/ontester/introToLinux/</a:t>
            </a:r>
            <a:r>
              <a:rPr lang="en-US" dirty="0" smtClean="0"/>
              <a:t>introToLinux_fall2015.tar 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Security </a:t>
            </a:r>
            <a:r>
              <a:rPr lang="en-US" dirty="0"/>
              <a:t>Awareness:</a:t>
            </a:r>
          </a:p>
          <a:p>
            <a:pPr lvl="1"/>
            <a:r>
              <a:rPr lang="en-US" dirty="0"/>
              <a:t>World write permissions are discouraged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Never share your login credentials (username &amp; password) with others.</a:t>
            </a:r>
          </a:p>
          <a:p>
            <a:pPr lvl="1"/>
            <a:r>
              <a:rPr lang="en-US" dirty="0" smtClean="0"/>
              <a:t>What else?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7603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SC_sunsetOverDenali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ARSC_sunsetOverDenali.potx</Template>
  <TotalTime>2140</TotalTime>
  <Words>1019</Words>
  <Application>Microsoft Macintosh PowerPoint</Application>
  <PresentationFormat>On-screen Show (4:3)</PresentationFormat>
  <Paragraphs>165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ARSC_sunsetOverDenali</vt:lpstr>
      <vt:lpstr>Introduction to the Linux Command Line</vt:lpstr>
      <vt:lpstr>Overview</vt:lpstr>
      <vt:lpstr>Linux Overview</vt:lpstr>
      <vt:lpstr>Open a Terminal</vt:lpstr>
      <vt:lpstr>Navigating the File System</vt:lpstr>
      <vt:lpstr>Connecting to Remote Systems</vt:lpstr>
      <vt:lpstr>Working with Files</vt:lpstr>
      <vt:lpstr>File and Directory Permissions</vt:lpstr>
      <vt:lpstr>File and Directory Permissions</vt:lpstr>
      <vt:lpstr>File Input/Output &amp; Redirection</vt:lpstr>
      <vt:lpstr>Special Shell Characters</vt:lpstr>
      <vt:lpstr>Working with Active Processes</vt:lpstr>
      <vt:lpstr>Working with Active Processes</vt:lpstr>
      <vt:lpstr>Working with Active Processes</vt:lpstr>
      <vt:lpstr>Common Linux Commands</vt:lpstr>
      <vt:lpstr>Customizing the User Environment</vt:lpstr>
      <vt:lpstr>User Environment</vt:lpstr>
      <vt:lpstr>Questions, Comments?</vt:lpstr>
    </vt:vector>
  </TitlesOfParts>
  <Company>UAF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Leone Thierman</dc:creator>
  <cp:lastModifiedBy>onudson</cp:lastModifiedBy>
  <cp:revision>70</cp:revision>
  <cp:lastPrinted>2013-01-22T17:25:35Z</cp:lastPrinted>
  <dcterms:created xsi:type="dcterms:W3CDTF">2009-04-09T22:38:19Z</dcterms:created>
  <dcterms:modified xsi:type="dcterms:W3CDTF">2015-09-03T19:53:15Z</dcterms:modified>
</cp:coreProperties>
</file>